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60" r:id="rId7"/>
    <p:sldId id="278" r:id="rId8"/>
    <p:sldId id="279" r:id="rId9"/>
    <p:sldId id="294" r:id="rId10"/>
    <p:sldId id="295" r:id="rId11"/>
    <p:sldId id="296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99" d="100"/>
          <a:sy n="99" d="100"/>
        </p:scale>
        <p:origin x="91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2D202488-4139-4052-B998-251C9C912739}" type="datetimeFigureOut">
              <a:rPr lang="en-US" noProof="0" smtClean="0"/>
              <a:t>2/20/2023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2/20/2023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2D202488-4139-4052-B998-251C9C912739}" type="datetimeFigureOut">
              <a:rPr lang="en-US" noProof="0" smtClean="0"/>
              <a:pPr/>
              <a:t>2/20/2023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2/20/2023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2/20/2023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2/20/2023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2/20/2023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2/20/2023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2/20/2023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2/20/2023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 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2/20/2023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2/20/2023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Footer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4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332FEACC-5D78-4436-9001-DCA23B18C481}"/>
              </a:ext>
            </a:extLst>
          </p:cNvPr>
          <p:cNvSpPr txBox="1">
            <a:spLocks/>
          </p:cNvSpPr>
          <p:nvPr/>
        </p:nvSpPr>
        <p:spPr>
          <a:xfrm>
            <a:off x="3207027" y="4238149"/>
            <a:ext cx="4982816" cy="148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Condensed Medium"/>
              <a:buNone/>
              <a:defRPr sz="6000" b="0" i="0" u="none" strike="noStrike" cap="none">
                <a:solidFill>
                  <a:srgbClr val="43434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rtl="1">
              <a:lnSpc>
                <a:spcPct val="150000"/>
              </a:lnSpc>
            </a:pPr>
            <a:r>
              <a:rPr lang="fa-IR" sz="2800" dirty="0">
                <a:latin typeface="Barlow Condensed"/>
                <a:cs typeface="B Nazanin" panose="00000400000000000000" pitchFamily="2" charset="-78"/>
              </a:rPr>
              <a:t>ساسان کشاورز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08E045B3-570C-4857-8C29-F65A8B51D522}"/>
              </a:ext>
            </a:extLst>
          </p:cNvPr>
          <p:cNvSpPr txBox="1">
            <a:spLocks/>
          </p:cNvSpPr>
          <p:nvPr/>
        </p:nvSpPr>
        <p:spPr>
          <a:xfrm>
            <a:off x="1056641" y="1790585"/>
            <a:ext cx="9777894" cy="124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Condensed Medium"/>
              <a:buNone/>
              <a:defRPr sz="6000" b="0" i="0" u="none" strike="noStrike" cap="none">
                <a:solidFill>
                  <a:srgbClr val="434343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Font typeface="Barlow Condensed SemiBold"/>
              <a:buNone/>
              <a:defRPr sz="5200" b="0" i="0" u="none" strike="noStrike" cap="none">
                <a:solidFill>
                  <a:srgbClr val="0B139E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rtl="1"/>
            <a:r>
              <a:rPr lang="en-US" sz="2600" dirty="0"/>
              <a:t>Single-variable delay-differential equation approximations of the Fitzhugh-Nagumo and Hodgkin-Huxley models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7C76C7-A0FA-0ACE-5EEE-63CC0D66A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0169" y="441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پیاده سازی و نتایج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 مدل </a:t>
            </a:r>
            <a:r>
              <a:rPr lang="en-US" sz="3200" dirty="0">
                <a:cs typeface="B Nazanin" panose="00000400000000000000" pitchFamily="2" charset="-78"/>
              </a:rPr>
              <a:t>FHN</a:t>
            </a:r>
            <a:endParaRPr lang="fa-IR" sz="3200" dirty="0">
              <a:cs typeface="B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10/19</a:t>
            </a:r>
            <a:endParaRPr lang="es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3A509B-670A-92F6-B03A-835CFF0D2AF5}"/>
              </a:ext>
            </a:extLst>
          </p:cNvPr>
          <p:cNvSpPr/>
          <p:nvPr/>
        </p:nvSpPr>
        <p:spPr>
          <a:xfrm>
            <a:off x="7947042" y="1623909"/>
            <a:ext cx="4027898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فرم کلی </a:t>
            </a:r>
            <a:r>
              <a:rPr lang="fa-IR" sz="2400" dirty="0" err="1">
                <a:cs typeface="B Nazanin" panose="00000400000000000000" pitchFamily="2" charset="-78"/>
              </a:rPr>
              <a:t>معادلات</a:t>
            </a:r>
            <a:r>
              <a:rPr lang="fa-IR" sz="2400" dirty="0">
                <a:cs typeface="B Nazanin" panose="00000400000000000000" pitchFamily="2" charset="-78"/>
              </a:rPr>
              <a:t> و تابع ورودی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E7D5A-4C83-61E4-CA15-361402BFE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33" y="1621099"/>
            <a:ext cx="6124575" cy="778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D7258-EBA0-DEDE-A49A-F666C197B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33" y="2522211"/>
            <a:ext cx="5772150" cy="7715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5DFFC5-CE4C-AA9A-0119-941E238AC435}"/>
              </a:ext>
            </a:extLst>
          </p:cNvPr>
          <p:cNvSpPr/>
          <p:nvPr/>
        </p:nvSpPr>
        <p:spPr>
          <a:xfrm>
            <a:off x="6977849" y="2391223"/>
            <a:ext cx="4997091" cy="771525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نتایج شبیه سازی مدل اصلی و </a:t>
            </a:r>
            <a:r>
              <a:rPr lang="fa-IR" sz="2400" dirty="0" err="1">
                <a:cs typeface="B Nazanin" panose="00000400000000000000" pitchFamily="2" charset="-78"/>
              </a:rPr>
              <a:t>انتگرو-دیفرانسیل</a:t>
            </a: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A1361F-41C3-35EB-B083-90AE74BAC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33" y="3439704"/>
            <a:ext cx="5089356" cy="307399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E7410C-D9C8-061D-67E2-A7CC621DBF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7577" y="2005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2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9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پیاده سازی و نتایج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 مدل </a:t>
            </a:r>
            <a:r>
              <a:rPr lang="en-US" sz="3200" dirty="0">
                <a:cs typeface="B Nazanin" panose="00000400000000000000" pitchFamily="2" charset="-78"/>
              </a:rPr>
              <a:t>FHN</a:t>
            </a:r>
            <a:endParaRPr lang="fa-IR" sz="3200" dirty="0">
              <a:cs typeface="B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11/19</a:t>
            </a:r>
            <a:endParaRPr lang="es" sz="1400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B1E927-4926-EA15-1083-8AC3D3806E68}"/>
              </a:ext>
            </a:extLst>
          </p:cNvPr>
          <p:cNvSpPr/>
          <p:nvPr/>
        </p:nvSpPr>
        <p:spPr>
          <a:xfrm>
            <a:off x="6936287" y="1762712"/>
            <a:ext cx="4997091" cy="771525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نتایج شبیه سازی با روش پنجره لغزان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967C6-757A-CE26-0CE5-6AA70A12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39" y="2824879"/>
            <a:ext cx="3930302" cy="2841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811099-B57E-89AF-404A-F1D6B6D6B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136" y="2824879"/>
            <a:ext cx="4164050" cy="2920756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B5D4B2-0FA4-1E04-2E99-BD687B87E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6172" y="1382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8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پیاده سازی و نتایج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 مدل </a:t>
            </a:r>
            <a:r>
              <a:rPr lang="en-US" sz="3200" dirty="0">
                <a:cs typeface="B Nazanin" panose="00000400000000000000" pitchFamily="2" charset="-78"/>
              </a:rPr>
              <a:t>FHN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12/19</a:t>
            </a:r>
            <a:endParaRPr lang="es" sz="1400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7D2EC-8F0C-68D1-D9E9-46F8A8A9E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46" y="1692536"/>
            <a:ext cx="7829550" cy="809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5B408-6E81-EF65-6D1E-66B4B338C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46" y="2617780"/>
            <a:ext cx="7410450" cy="67627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3012EC-FAE7-4C6E-48DE-A4B463898020}"/>
              </a:ext>
            </a:extLst>
          </p:cNvPr>
          <p:cNvSpPr/>
          <p:nvPr/>
        </p:nvSpPr>
        <p:spPr>
          <a:xfrm>
            <a:off x="8650609" y="2757011"/>
            <a:ext cx="3304283" cy="771525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نتایج شبیه سازی </a:t>
            </a:r>
            <a:r>
              <a:rPr lang="en-US" sz="2400" dirty="0">
                <a:cs typeface="B Nazanin" panose="00000400000000000000" pitchFamily="2" charset="-78"/>
              </a:rPr>
              <a:t>DDE</a:t>
            </a: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C2284-3366-EB26-E1B0-31EF04593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08" y="3409674"/>
            <a:ext cx="4228360" cy="312376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8E0038-F366-7E04-E40F-71A1E1AE097C}"/>
              </a:ext>
            </a:extLst>
          </p:cNvPr>
          <p:cNvSpPr/>
          <p:nvPr/>
        </p:nvSpPr>
        <p:spPr>
          <a:xfrm>
            <a:off x="8572189" y="1730636"/>
            <a:ext cx="3304283" cy="771525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پیاده سازی </a:t>
            </a:r>
            <a:r>
              <a:rPr lang="en-US" sz="2400" dirty="0">
                <a:cs typeface="B Nazanin" panose="00000400000000000000" pitchFamily="2" charset="-78"/>
              </a:rPr>
              <a:t>DDE</a:t>
            </a: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F32256-203F-69B2-2F06-3A72B1EA3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06172" y="940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8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5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721" y="736259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پیاده سازی و نتایج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 مدل </a:t>
            </a:r>
            <a:r>
              <a:rPr lang="en-US" sz="3200" dirty="0">
                <a:cs typeface="B Nazanin" panose="00000400000000000000" pitchFamily="2" charset="-78"/>
              </a:rPr>
              <a:t>FHN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570E69-5955-4CF7-BFD4-57AECEC447EE}"/>
              </a:ext>
            </a:extLst>
          </p:cNvPr>
          <p:cNvSpPr/>
          <p:nvPr/>
        </p:nvSpPr>
        <p:spPr>
          <a:xfrm>
            <a:off x="1765177" y="1798880"/>
            <a:ext cx="3789870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مقایسه کل </a:t>
            </a:r>
            <a:r>
              <a:rPr lang="fa-IR" sz="2400" dirty="0" err="1">
                <a:cs typeface="B Nazanin" panose="00000400000000000000" pitchFamily="2" charset="-78"/>
              </a:rPr>
              <a:t>تقریبهای</a:t>
            </a: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en-US" sz="2400" dirty="0">
                <a:cs typeface="B Nazanin" panose="00000400000000000000" pitchFamily="2" charset="-78"/>
              </a:rPr>
              <a:t>FHN</a:t>
            </a: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C85BA0-8867-495B-AD7B-A8F5FCA478C7}"/>
              </a:ext>
            </a:extLst>
          </p:cNvPr>
          <p:cNvSpPr/>
          <p:nvPr/>
        </p:nvSpPr>
        <p:spPr>
          <a:xfrm>
            <a:off x="6844683" y="1798879"/>
            <a:ext cx="4294418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نتایج شبیه سازی </a:t>
            </a:r>
            <a:r>
              <a:rPr lang="en-US" sz="2400" dirty="0">
                <a:cs typeface="B Nazanin" panose="00000400000000000000" pitchFamily="2" charset="-78"/>
              </a:rPr>
              <a:t>DDE</a:t>
            </a:r>
            <a:r>
              <a:rPr lang="fa-IR" sz="2400" dirty="0">
                <a:cs typeface="B Nazanin" panose="00000400000000000000" pitchFamily="2" charset="-78"/>
              </a:rPr>
              <a:t> غیر خود به خودی</a:t>
            </a: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13/19</a:t>
            </a:r>
            <a:endParaRPr lang="es" sz="1400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3323A-0E9B-0151-AD67-B252329AB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051" y="2556246"/>
            <a:ext cx="4795999" cy="3453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540F34-CF40-667C-2BA5-82D4D71B4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489" y="2556245"/>
            <a:ext cx="4943612" cy="345393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612035-7871-66A4-4E89-FE18AB266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6172" y="2561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8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30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پیاده سازی و نتایج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 مدل </a:t>
            </a:r>
            <a:r>
              <a:rPr lang="en-US" sz="3200" dirty="0">
                <a:cs typeface="B Nazanin" panose="00000400000000000000" pitchFamily="2" charset="-78"/>
              </a:rPr>
              <a:t>FHN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C85BA0-8867-495B-AD7B-A8F5FCA478C7}"/>
              </a:ext>
            </a:extLst>
          </p:cNvPr>
          <p:cNvSpPr/>
          <p:nvPr/>
        </p:nvSpPr>
        <p:spPr>
          <a:xfrm>
            <a:off x="6533964" y="1739108"/>
            <a:ext cx="5421882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بررسی زمان تحریک ناپذیری در مدل </a:t>
            </a:r>
            <a:r>
              <a:rPr lang="en-US" sz="2400" dirty="0">
                <a:cs typeface="B Nazanin" panose="00000400000000000000" pitchFamily="2" charset="-78"/>
              </a:rPr>
              <a:t>FHN</a:t>
            </a:r>
            <a:r>
              <a:rPr lang="fa-IR" sz="2400" dirty="0">
                <a:cs typeface="B Nazanin" panose="00000400000000000000" pitchFamily="2" charset="-78"/>
              </a:rPr>
              <a:t> و </a:t>
            </a:r>
            <a:r>
              <a:rPr lang="fa-IR" sz="2400" dirty="0" err="1">
                <a:cs typeface="B Nazanin" panose="00000400000000000000" pitchFamily="2" charset="-78"/>
              </a:rPr>
              <a:t>تقریبها</a:t>
            </a: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14/19</a:t>
            </a:r>
            <a:endParaRPr lang="es" sz="1400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6E86D-778A-862C-7775-AAC9EF8CF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504" y="2679764"/>
            <a:ext cx="4627068" cy="3437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1CEF1-D650-B388-38F3-C9C28E34D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429" y="2650935"/>
            <a:ext cx="4783780" cy="344971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BE8FFB-E768-3F35-6007-8F4EBBB7FB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96935" y="1501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26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پیاده سازی و نتایج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 مدل </a:t>
            </a:r>
            <a:r>
              <a:rPr lang="en-US" sz="3200" dirty="0">
                <a:cs typeface="B Nazanin" panose="00000400000000000000" pitchFamily="2" charset="-78"/>
              </a:rPr>
              <a:t>HH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C85BA0-8867-495B-AD7B-A8F5FCA478C7}"/>
              </a:ext>
            </a:extLst>
          </p:cNvPr>
          <p:cNvSpPr/>
          <p:nvPr/>
        </p:nvSpPr>
        <p:spPr>
          <a:xfrm>
            <a:off x="8185070" y="2326390"/>
            <a:ext cx="3789870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چالشهای تقریب زدن مدل</a:t>
            </a:r>
            <a:r>
              <a:rPr lang="en-US" sz="2400" dirty="0">
                <a:cs typeface="B Nazanin" panose="00000400000000000000" pitchFamily="2" charset="-78"/>
              </a:rPr>
              <a:t> HH </a:t>
            </a: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15/19</a:t>
            </a:r>
            <a:endParaRPr lang="es" sz="1400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D2068-4D13-FBF7-66E3-74A2D0FF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05" y="1722236"/>
            <a:ext cx="6438900" cy="952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BB76EF-1846-00F0-ED77-C81236C637C1}"/>
              </a:ext>
            </a:extLst>
          </p:cNvPr>
          <p:cNvSpPr/>
          <p:nvPr/>
        </p:nvSpPr>
        <p:spPr>
          <a:xfrm>
            <a:off x="7947042" y="1623909"/>
            <a:ext cx="4027898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فرم کلی </a:t>
            </a:r>
            <a:r>
              <a:rPr lang="fa-IR" sz="2400" dirty="0" err="1">
                <a:cs typeface="B Nazanin" panose="00000400000000000000" pitchFamily="2" charset="-78"/>
              </a:rPr>
              <a:t>معادلات</a:t>
            </a:r>
            <a:r>
              <a:rPr lang="fa-IR" sz="2400" dirty="0">
                <a:cs typeface="B Nazanin" panose="00000400000000000000" pitchFamily="2" charset="-78"/>
              </a:rPr>
              <a:t> و ورودی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3AD34-3C4A-8C06-70CF-25A54C58B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05" y="2841377"/>
            <a:ext cx="5895975" cy="246697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9B51FA-717D-F136-6B9B-5F82895B9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7577" y="2001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9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2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پیاده سازی و نتایج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 مدل </a:t>
            </a:r>
            <a:r>
              <a:rPr lang="en-US" sz="3200" dirty="0">
                <a:cs typeface="B Nazanin" panose="00000400000000000000" pitchFamily="2" charset="-78"/>
              </a:rPr>
              <a:t>HH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16/19</a:t>
            </a:r>
            <a:endParaRPr lang="es" sz="1400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B4E07-B55E-13A6-B82E-93E0B603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0" y="2052457"/>
            <a:ext cx="6176408" cy="184888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F414D1-F54F-9A30-85C1-D85903626E4D}"/>
              </a:ext>
            </a:extLst>
          </p:cNvPr>
          <p:cNvSpPr/>
          <p:nvPr/>
        </p:nvSpPr>
        <p:spPr>
          <a:xfrm>
            <a:off x="7873013" y="1657160"/>
            <a:ext cx="3789870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تقریب </a:t>
            </a:r>
            <a:r>
              <a:rPr lang="en-US" sz="2400" dirty="0">
                <a:cs typeface="B Nazanin" panose="00000400000000000000" pitchFamily="2" charset="-78"/>
              </a:rPr>
              <a:t>DDE</a:t>
            </a:r>
            <a:r>
              <a:rPr lang="fa-IR" sz="2400" dirty="0">
                <a:cs typeface="B Nazanin" panose="00000400000000000000" pitchFamily="2" charset="-78"/>
              </a:rPr>
              <a:t> مدل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9047C5-C557-DC7C-46D5-E4ED73BAF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6172" y="2286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8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52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516" y="418854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پیاده سازی و نتایج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 مدل </a:t>
            </a:r>
            <a:r>
              <a:rPr lang="en-US" sz="3200" dirty="0">
                <a:cs typeface="B Nazanin" panose="00000400000000000000" pitchFamily="2" charset="-78"/>
              </a:rPr>
              <a:t>HH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570E69-5955-4CF7-BFD4-57AECEC447EE}"/>
              </a:ext>
            </a:extLst>
          </p:cNvPr>
          <p:cNvSpPr/>
          <p:nvPr/>
        </p:nvSpPr>
        <p:spPr>
          <a:xfrm>
            <a:off x="729401" y="1954140"/>
            <a:ext cx="4849291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پاسخ مدل </a:t>
            </a:r>
            <a:r>
              <a:rPr lang="en-US" sz="2400" dirty="0" err="1">
                <a:cs typeface="B Nazanin" panose="00000400000000000000" pitchFamily="2" charset="-78"/>
              </a:rPr>
              <a:t>integro_deifferential</a:t>
            </a:r>
            <a:r>
              <a:rPr lang="fa-IR" sz="2400" dirty="0">
                <a:cs typeface="B Nazanin" panose="00000400000000000000" pitchFamily="2" charset="-78"/>
              </a:rPr>
              <a:t> به ورودی</a:t>
            </a: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17/19</a:t>
            </a:r>
            <a:endParaRPr lang="es" sz="1400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C2F64-025C-3181-AFD9-958356C26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02" y="2932571"/>
            <a:ext cx="4849291" cy="2905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28A33-797E-94B6-79EA-DB15E6782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32571"/>
            <a:ext cx="5457297" cy="290534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11D26C-69B6-4F0F-1A53-8DD6441C0CEF}"/>
              </a:ext>
            </a:extLst>
          </p:cNvPr>
          <p:cNvSpPr/>
          <p:nvPr/>
        </p:nvSpPr>
        <p:spPr>
          <a:xfrm>
            <a:off x="7065145" y="1954141"/>
            <a:ext cx="3789870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پاسخ مدل اصلی به ورودی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FA97460-1A67-92F6-ECA2-6099E6DECD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3297" y="3177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9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31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پیاده سازی و نتایج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 مدل </a:t>
            </a:r>
            <a:r>
              <a:rPr lang="en-US" sz="3200" dirty="0">
                <a:cs typeface="B Nazanin" panose="00000400000000000000" pitchFamily="2" charset="-78"/>
              </a:rPr>
              <a:t>HH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C85BA0-8867-495B-AD7B-A8F5FCA478C7}"/>
              </a:ext>
            </a:extLst>
          </p:cNvPr>
          <p:cNvSpPr/>
          <p:nvPr/>
        </p:nvSpPr>
        <p:spPr>
          <a:xfrm>
            <a:off x="6421118" y="1678178"/>
            <a:ext cx="5617190" cy="905224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مقایسه پتانسیل عمل تولید شده از مدل اصلی و </a:t>
            </a:r>
            <a:r>
              <a:rPr lang="fa-IR" sz="2400" dirty="0" err="1">
                <a:cs typeface="B Nazanin" panose="00000400000000000000" pitchFamily="2" charset="-78"/>
              </a:rPr>
              <a:t>تقریبها</a:t>
            </a: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18/19</a:t>
            </a:r>
            <a:endParaRPr lang="es" sz="1400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8AF92-EEA5-10D5-AEDA-EB244275E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727" y="2749923"/>
            <a:ext cx="4414708" cy="30519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FCB437-A6CF-1E1D-8FAA-207B4FB163B8}"/>
              </a:ext>
            </a:extLst>
          </p:cNvPr>
          <p:cNvSpPr/>
          <p:nvPr/>
        </p:nvSpPr>
        <p:spPr>
          <a:xfrm>
            <a:off x="674118" y="1678178"/>
            <a:ext cx="5421882" cy="905224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بررسی زمان تحریک ناپذیری در مدل </a:t>
            </a:r>
            <a:r>
              <a:rPr lang="en-US" sz="2400" dirty="0">
                <a:cs typeface="B Nazanin" panose="00000400000000000000" pitchFamily="2" charset="-78"/>
              </a:rPr>
              <a:t>HH</a:t>
            </a:r>
            <a:r>
              <a:rPr lang="fa-IR" sz="2400" dirty="0">
                <a:cs typeface="B Nazanin" panose="00000400000000000000" pitchFamily="2" charset="-78"/>
              </a:rPr>
              <a:t>  و </a:t>
            </a:r>
            <a:r>
              <a:rPr lang="en-US" sz="2400" dirty="0">
                <a:cs typeface="B Nazanin" panose="00000400000000000000" pitchFamily="2" charset="-78"/>
              </a:rPr>
              <a:t>DDE</a:t>
            </a:r>
            <a:r>
              <a:rPr lang="fa-IR" sz="2400" dirty="0">
                <a:cs typeface="B Nazanin" panose="00000400000000000000" pitchFamily="2" charset="-78"/>
              </a:rPr>
              <a:t> تقریب زده شده آن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D9CCC0-4D79-1BFC-9D0F-7AC87B55B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90" y="2750732"/>
            <a:ext cx="4184434" cy="305116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3F21AD-46D2-746A-1F59-9A5FA6DB2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6987" y="3938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73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نتیجه گیری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570E69-5955-4CF7-BFD4-57AECEC447EE}"/>
              </a:ext>
            </a:extLst>
          </p:cNvPr>
          <p:cNvSpPr/>
          <p:nvPr/>
        </p:nvSpPr>
        <p:spPr>
          <a:xfrm>
            <a:off x="8112710" y="2131302"/>
            <a:ext cx="3789870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نتیجه گیری</a:t>
            </a: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19/19</a:t>
            </a:r>
            <a:endParaRPr lang="es" sz="1400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6DACBF2-393C-9836-85A8-ED3E8B37D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74088" y="1511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11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4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8733899" cy="1049235"/>
          </a:xfrm>
        </p:spPr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فهرست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Graphic 3" descr="Lightbulb icon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8262" y="352458"/>
            <a:ext cx="1122450" cy="1122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697679"/>
            <a:ext cx="9603275" cy="4024460"/>
          </a:xfrm>
        </p:spPr>
        <p:txBody>
          <a:bodyPr>
            <a:normAutofit/>
          </a:bodyPr>
          <a:lstStyle/>
          <a:p>
            <a:pPr algn="r" rtl="1"/>
            <a:r>
              <a:rPr lang="fa-IR" sz="2200" dirty="0">
                <a:cs typeface="B Nazanin" panose="00000400000000000000" pitchFamily="2" charset="-78"/>
              </a:rPr>
              <a:t>مقدمه</a:t>
            </a:r>
          </a:p>
          <a:p>
            <a:pPr algn="r" rtl="1"/>
            <a:r>
              <a:rPr lang="fa-IR" sz="2200" dirty="0">
                <a:cs typeface="B Nazanin" panose="00000400000000000000" pitchFamily="2" charset="-78"/>
              </a:rPr>
              <a:t>روش محاسبه تقریب </a:t>
            </a:r>
            <a:r>
              <a:rPr lang="en-US" sz="2200" dirty="0" err="1">
                <a:cs typeface="B Nazanin" panose="00000400000000000000" pitchFamily="2" charset="-78"/>
              </a:rPr>
              <a:t>integro</a:t>
            </a:r>
            <a:r>
              <a:rPr lang="en-US" sz="2200" dirty="0">
                <a:cs typeface="B Nazanin" panose="00000400000000000000" pitchFamily="2" charset="-78"/>
              </a:rPr>
              <a:t>-differential</a:t>
            </a:r>
            <a:r>
              <a:rPr lang="fa-IR" sz="2200" dirty="0">
                <a:cs typeface="B Nazanin" panose="00000400000000000000" pitchFamily="2" charset="-78"/>
              </a:rPr>
              <a:t> برای مدل </a:t>
            </a:r>
            <a:r>
              <a:rPr lang="en-US" sz="2200" dirty="0">
                <a:cs typeface="B Nazanin" panose="00000400000000000000" pitchFamily="2" charset="-78"/>
              </a:rPr>
              <a:t>FHN</a:t>
            </a:r>
          </a:p>
          <a:p>
            <a:pPr algn="r" rtl="1"/>
            <a:r>
              <a:rPr lang="fa-IR" sz="2200" dirty="0">
                <a:cs typeface="B Nazanin" panose="00000400000000000000" pitchFamily="2" charset="-78"/>
              </a:rPr>
              <a:t>روش محاسبه </a:t>
            </a:r>
            <a:r>
              <a:rPr lang="en-US" sz="2200" dirty="0" err="1">
                <a:cs typeface="B Nazanin" panose="00000400000000000000" pitchFamily="2" charset="-78"/>
              </a:rPr>
              <a:t>integro</a:t>
            </a:r>
            <a:r>
              <a:rPr lang="en-US" sz="2200" dirty="0">
                <a:cs typeface="B Nazanin" panose="00000400000000000000" pitchFamily="2" charset="-78"/>
              </a:rPr>
              <a:t>-differential</a:t>
            </a:r>
            <a:r>
              <a:rPr lang="fa-IR" sz="2200" dirty="0">
                <a:cs typeface="B Nazanin" panose="00000400000000000000" pitchFamily="2" charset="-78"/>
              </a:rPr>
              <a:t> برای مدل </a:t>
            </a:r>
            <a:r>
              <a:rPr lang="en-US" sz="2200" dirty="0">
                <a:cs typeface="B Nazanin" panose="00000400000000000000" pitchFamily="2" charset="-78"/>
              </a:rPr>
              <a:t>HH</a:t>
            </a:r>
          </a:p>
          <a:p>
            <a:pPr algn="r" rtl="1"/>
            <a:r>
              <a:rPr lang="fa-IR" sz="2200" dirty="0">
                <a:cs typeface="B Nazanin" panose="00000400000000000000" pitchFamily="2" charset="-78"/>
              </a:rPr>
              <a:t>تبدیل </a:t>
            </a:r>
            <a:r>
              <a:rPr lang="en-US" sz="2200" dirty="0" err="1">
                <a:cs typeface="B Nazanin" panose="00000400000000000000" pitchFamily="2" charset="-78"/>
              </a:rPr>
              <a:t>integro</a:t>
            </a:r>
            <a:r>
              <a:rPr lang="en-US" sz="2200" dirty="0">
                <a:cs typeface="B Nazanin" panose="00000400000000000000" pitchFamily="2" charset="-78"/>
              </a:rPr>
              <a:t>-differential</a:t>
            </a:r>
            <a:r>
              <a:rPr lang="fa-IR" sz="2200" dirty="0">
                <a:cs typeface="B Nazanin" panose="00000400000000000000" pitchFamily="2" charset="-78"/>
              </a:rPr>
              <a:t> به فرم </a:t>
            </a:r>
            <a:r>
              <a:rPr lang="en-US" sz="2200" dirty="0">
                <a:cs typeface="B Nazanin" panose="00000400000000000000" pitchFamily="2" charset="-78"/>
              </a:rPr>
              <a:t>DDE</a:t>
            </a:r>
            <a:endParaRPr lang="fa-IR" sz="2200" dirty="0">
              <a:cs typeface="B Nazanin" panose="00000400000000000000" pitchFamily="2" charset="-78"/>
            </a:endParaRPr>
          </a:p>
          <a:p>
            <a:pPr algn="r" rtl="1"/>
            <a:r>
              <a:rPr lang="fa-IR" sz="2200" dirty="0">
                <a:cs typeface="B Nazanin" panose="00000400000000000000" pitchFamily="2" charset="-78"/>
              </a:rPr>
              <a:t>پیاده سازی و نتایج</a:t>
            </a:r>
            <a:r>
              <a:rPr lang="en-US" sz="2200" dirty="0">
                <a:cs typeface="B Nazanin" panose="00000400000000000000" pitchFamily="2" charset="-78"/>
              </a:rPr>
              <a:t> </a:t>
            </a:r>
            <a:r>
              <a:rPr lang="fa-IR" sz="2200" dirty="0">
                <a:cs typeface="B Nazanin" panose="00000400000000000000" pitchFamily="2" charset="-78"/>
              </a:rPr>
              <a:t> مدل </a:t>
            </a:r>
            <a:r>
              <a:rPr lang="en-US" sz="2200" dirty="0">
                <a:cs typeface="B Nazanin" panose="00000400000000000000" pitchFamily="2" charset="-78"/>
              </a:rPr>
              <a:t>FHN</a:t>
            </a:r>
            <a:endParaRPr lang="fa-IR" sz="2200" dirty="0">
              <a:cs typeface="B Nazanin" panose="00000400000000000000" pitchFamily="2" charset="-78"/>
            </a:endParaRPr>
          </a:p>
          <a:p>
            <a:pPr algn="r" rtl="1"/>
            <a:r>
              <a:rPr lang="fa-IR" sz="2200" dirty="0">
                <a:cs typeface="B Nazanin" panose="00000400000000000000" pitchFamily="2" charset="-78"/>
              </a:rPr>
              <a:t>پیاده سازی و نتایج</a:t>
            </a:r>
            <a:r>
              <a:rPr lang="en-US" sz="2200" dirty="0">
                <a:cs typeface="B Nazanin" panose="00000400000000000000" pitchFamily="2" charset="-78"/>
              </a:rPr>
              <a:t> </a:t>
            </a:r>
            <a:r>
              <a:rPr lang="fa-IR" sz="2200" dirty="0">
                <a:cs typeface="B Nazanin" panose="00000400000000000000" pitchFamily="2" charset="-78"/>
              </a:rPr>
              <a:t> مدل </a:t>
            </a:r>
            <a:r>
              <a:rPr lang="en-US" sz="2200" dirty="0">
                <a:cs typeface="B Nazanin" panose="00000400000000000000" pitchFamily="2" charset="-78"/>
              </a:rPr>
              <a:t>HH</a:t>
            </a:r>
          </a:p>
          <a:p>
            <a:pPr algn="r" rtl="1"/>
            <a:r>
              <a:rPr lang="fa-IR" sz="2200" dirty="0">
                <a:cs typeface="B Nazanin" panose="00000400000000000000" pitchFamily="2" charset="-78"/>
              </a:rPr>
              <a:t>نتیجه گیری</a:t>
            </a:r>
          </a:p>
          <a:p>
            <a:pPr algn="r" rtl="1"/>
            <a:endParaRPr lang="fa-IR" sz="2200" dirty="0">
              <a:cs typeface="B Nazanin" panose="00000400000000000000" pitchFamily="2" charset="-78"/>
            </a:endParaRPr>
          </a:p>
          <a:p>
            <a:pPr algn="r" rtl="1"/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2/19</a:t>
            </a:r>
            <a:endParaRPr lang="es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7970D5-4B68-679B-DD29-A11AEC2FAD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96935" y="1087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55" y="576593"/>
            <a:ext cx="9610182" cy="601226"/>
          </a:xfrm>
        </p:spPr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6904" y="0"/>
            <a:ext cx="1122450" cy="11224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570E69-5955-4CF7-BFD4-57AECEC447EE}"/>
              </a:ext>
            </a:extLst>
          </p:cNvPr>
          <p:cNvSpPr/>
          <p:nvPr/>
        </p:nvSpPr>
        <p:spPr>
          <a:xfrm>
            <a:off x="6421119" y="3012370"/>
            <a:ext cx="5445951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هدف انجام این مطالعه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C85BA0-8867-495B-AD7B-A8F5FCA478C7}"/>
              </a:ext>
            </a:extLst>
          </p:cNvPr>
          <p:cNvSpPr/>
          <p:nvPr/>
        </p:nvSpPr>
        <p:spPr>
          <a:xfrm>
            <a:off x="6421119" y="2125153"/>
            <a:ext cx="5445951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 err="1">
                <a:cs typeface="B Nazanin" panose="00000400000000000000" pitchFamily="2" charset="-78"/>
              </a:rPr>
              <a:t>معادلات</a:t>
            </a: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en-US" sz="2400" dirty="0">
                <a:cs typeface="B Nazanin" panose="00000400000000000000" pitchFamily="2" charset="-78"/>
              </a:rPr>
              <a:t>DDE</a:t>
            </a: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3/19</a:t>
            </a:r>
            <a:endParaRPr lang="es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D0AA-0087-8A63-C07E-D949784C8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30" y="2158630"/>
            <a:ext cx="5638765" cy="51261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B843A9-EC8D-481B-DCF2-227B17217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4078" y="332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36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641" y="56643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روش محاسبه </a:t>
            </a:r>
            <a:r>
              <a:rPr lang="en-US" sz="3200" dirty="0" err="1">
                <a:cs typeface="B Nazanin" panose="00000400000000000000" pitchFamily="2" charset="-78"/>
              </a:rPr>
              <a:t>integro</a:t>
            </a:r>
            <a:r>
              <a:rPr lang="en-US" sz="3200" dirty="0">
                <a:cs typeface="B Nazanin" panose="00000400000000000000" pitchFamily="2" charset="-78"/>
              </a:rPr>
              <a:t>-differential</a:t>
            </a:r>
            <a:r>
              <a:rPr lang="fa-IR" sz="3200" dirty="0">
                <a:cs typeface="B Nazanin" panose="00000400000000000000" pitchFamily="2" charset="-78"/>
              </a:rPr>
              <a:t> برای مدل </a:t>
            </a:r>
            <a:r>
              <a:rPr lang="en-US" sz="3200" dirty="0">
                <a:cs typeface="B Nazanin" panose="00000400000000000000" pitchFamily="2" charset="-78"/>
              </a:rPr>
              <a:t>FHN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4/19</a:t>
            </a:r>
            <a:endParaRPr lang="es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3ADDD-E1FF-64AF-4284-612398EF6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4" y="1845677"/>
            <a:ext cx="4191000" cy="1019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F95AEE-1CAC-5033-9D9C-F6C9A21CC558}"/>
              </a:ext>
            </a:extLst>
          </p:cNvPr>
          <p:cNvSpPr/>
          <p:nvPr/>
        </p:nvSpPr>
        <p:spPr>
          <a:xfrm>
            <a:off x="7655116" y="1974232"/>
            <a:ext cx="4027898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فرم اصلی مدل </a:t>
            </a:r>
            <a:r>
              <a:rPr lang="en-US" sz="2400" dirty="0">
                <a:cs typeface="B Nazanin" panose="00000400000000000000" pitchFamily="2" charset="-78"/>
              </a:rPr>
              <a:t>FHN</a:t>
            </a: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DF145-45B6-F1FE-65AC-113448CFB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4" y="3043237"/>
            <a:ext cx="5781675" cy="7715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5C2D3C-E3FC-270D-D182-77EBDEEBBD34}"/>
              </a:ext>
            </a:extLst>
          </p:cNvPr>
          <p:cNvSpPr/>
          <p:nvPr/>
        </p:nvSpPr>
        <p:spPr>
          <a:xfrm>
            <a:off x="7655117" y="2931726"/>
            <a:ext cx="4027898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محاسبه فرم </a:t>
            </a:r>
            <a:r>
              <a:rPr lang="fa-IR" sz="2400" dirty="0" err="1">
                <a:cs typeface="B Nazanin" panose="00000400000000000000" pitchFamily="2" charset="-78"/>
              </a:rPr>
              <a:t>انتگرو-دیفرانسیل</a:t>
            </a: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B2E126-AEA9-3DDD-064F-EF61DF27B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44" y="4213562"/>
            <a:ext cx="5305425" cy="86677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D6B191-7780-DC6E-9AD6-37CB0DBC4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96935" y="25921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1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روش محاسبه </a:t>
            </a:r>
            <a:r>
              <a:rPr lang="en-US" sz="3200" dirty="0" err="1">
                <a:cs typeface="B Nazanin" panose="00000400000000000000" pitchFamily="2" charset="-78"/>
              </a:rPr>
              <a:t>integro</a:t>
            </a:r>
            <a:r>
              <a:rPr lang="en-US" sz="3200" dirty="0">
                <a:cs typeface="B Nazanin" panose="00000400000000000000" pitchFamily="2" charset="-78"/>
              </a:rPr>
              <a:t>-differential</a:t>
            </a:r>
            <a:r>
              <a:rPr lang="fa-IR" sz="3200" dirty="0">
                <a:cs typeface="B Nazanin" panose="00000400000000000000" pitchFamily="2" charset="-78"/>
              </a:rPr>
              <a:t> برای مدل </a:t>
            </a:r>
            <a:r>
              <a:rPr lang="en-US" sz="3200" dirty="0">
                <a:cs typeface="B Nazanin" panose="00000400000000000000" pitchFamily="2" charset="-78"/>
              </a:rPr>
              <a:t>FHN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5/19</a:t>
            </a:r>
            <a:endParaRPr lang="es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C85833-F577-A270-997F-5F16C6B6B296}"/>
              </a:ext>
            </a:extLst>
          </p:cNvPr>
          <p:cNvSpPr/>
          <p:nvPr/>
        </p:nvSpPr>
        <p:spPr>
          <a:xfrm>
            <a:off x="7985379" y="1873482"/>
            <a:ext cx="4027898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بررسی فرم </a:t>
            </a:r>
            <a:r>
              <a:rPr lang="fa-IR" sz="2400" dirty="0" err="1">
                <a:cs typeface="B Nazanin" panose="00000400000000000000" pitchFamily="2" charset="-78"/>
              </a:rPr>
              <a:t>انتگرو_دیفرانسیل</a:t>
            </a: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82771-9BB2-0DD7-E78C-EF37F225F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56" y="1698080"/>
            <a:ext cx="2872359" cy="1906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F49DE-7B5B-65F4-459D-486EBE320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9" y="2020644"/>
            <a:ext cx="3705225" cy="87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3AEDE5-E65F-DAE6-DF75-47A8075D6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05" y="3877513"/>
            <a:ext cx="6419850" cy="260032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85F632-C22E-B5C8-BB04-260630C1F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4851" y="1782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0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4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روش محاسبه </a:t>
            </a:r>
            <a:r>
              <a:rPr lang="en-US" sz="3200" dirty="0" err="1">
                <a:cs typeface="B Nazanin" panose="00000400000000000000" pitchFamily="2" charset="-78"/>
              </a:rPr>
              <a:t>integro</a:t>
            </a:r>
            <a:r>
              <a:rPr lang="en-US" sz="3200" dirty="0">
                <a:cs typeface="B Nazanin" panose="00000400000000000000" pitchFamily="2" charset="-78"/>
              </a:rPr>
              <a:t>-differential</a:t>
            </a:r>
            <a:r>
              <a:rPr lang="fa-IR" sz="3200" dirty="0">
                <a:cs typeface="B Nazanin" panose="00000400000000000000" pitchFamily="2" charset="-78"/>
              </a:rPr>
              <a:t> برای مدل </a:t>
            </a:r>
            <a:r>
              <a:rPr lang="en-US" sz="3200" dirty="0">
                <a:cs typeface="B Nazanin" panose="00000400000000000000" pitchFamily="2" charset="-78"/>
              </a:rPr>
              <a:t>HH</a:t>
            </a: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6/19</a:t>
            </a:r>
            <a:endParaRPr lang="es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90F016-B132-17E3-13AD-0FDA005B50A4}"/>
              </a:ext>
            </a:extLst>
          </p:cNvPr>
          <p:cNvSpPr/>
          <p:nvPr/>
        </p:nvSpPr>
        <p:spPr>
          <a:xfrm>
            <a:off x="8167455" y="1877013"/>
            <a:ext cx="3764133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فرم اصلی مدل </a:t>
            </a:r>
            <a:r>
              <a:rPr lang="en-US" sz="2400" dirty="0">
                <a:cs typeface="B Nazanin" panose="00000400000000000000" pitchFamily="2" charset="-78"/>
              </a:rPr>
              <a:t>HH</a:t>
            </a: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0F68B5-73DB-0669-9011-237E17B116A4}"/>
              </a:ext>
            </a:extLst>
          </p:cNvPr>
          <p:cNvSpPr/>
          <p:nvPr/>
        </p:nvSpPr>
        <p:spPr>
          <a:xfrm>
            <a:off x="8167456" y="2834507"/>
            <a:ext cx="3764133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محاسبه فرم </a:t>
            </a:r>
            <a:r>
              <a:rPr lang="fa-IR" sz="2400" dirty="0" err="1">
                <a:cs typeface="B Nazanin" panose="00000400000000000000" pitchFamily="2" charset="-78"/>
              </a:rPr>
              <a:t>انتگرو-دیفرانسیل</a:t>
            </a: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B2379-0C69-FB83-445E-4FDD4FE96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5" y="1996308"/>
            <a:ext cx="6953250" cy="590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2B4B73-5B6E-205A-15D1-5F2AEEFEF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05" y="2801462"/>
            <a:ext cx="2876550" cy="542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9DA687-5964-2896-7BA5-12003471A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649" y="4243970"/>
            <a:ext cx="7839075" cy="1085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6548C7-8D2E-787A-E769-CA670918B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79" y="3587432"/>
            <a:ext cx="3162300" cy="40957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624565-81F8-02CF-77B0-D1A23E2C0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96935" y="2484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7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32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روش محاسبه </a:t>
            </a:r>
            <a:r>
              <a:rPr lang="en-US" sz="3200" dirty="0" err="1">
                <a:cs typeface="B Nazanin" panose="00000400000000000000" pitchFamily="2" charset="-78"/>
              </a:rPr>
              <a:t>integro</a:t>
            </a:r>
            <a:r>
              <a:rPr lang="en-US" sz="3200" dirty="0">
                <a:cs typeface="B Nazanin" panose="00000400000000000000" pitchFamily="2" charset="-78"/>
              </a:rPr>
              <a:t>-differential</a:t>
            </a:r>
            <a:r>
              <a:rPr lang="fa-IR" sz="3200" dirty="0">
                <a:cs typeface="B Nazanin" panose="00000400000000000000" pitchFamily="2" charset="-78"/>
              </a:rPr>
              <a:t> برای مدل </a:t>
            </a:r>
            <a:r>
              <a:rPr lang="en-US" sz="3200" dirty="0">
                <a:cs typeface="B Nazanin" panose="00000400000000000000" pitchFamily="2" charset="-78"/>
              </a:rPr>
              <a:t>HH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7/19</a:t>
            </a:r>
            <a:endParaRPr lang="es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C85833-F577-A270-997F-5F16C6B6B296}"/>
              </a:ext>
            </a:extLst>
          </p:cNvPr>
          <p:cNvSpPr/>
          <p:nvPr/>
        </p:nvSpPr>
        <p:spPr>
          <a:xfrm>
            <a:off x="7985379" y="1873482"/>
            <a:ext cx="4027898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بررسی فرم </a:t>
            </a:r>
            <a:r>
              <a:rPr lang="fa-IR" sz="2400" dirty="0" err="1">
                <a:cs typeface="B Nazanin" panose="00000400000000000000" pitchFamily="2" charset="-78"/>
              </a:rPr>
              <a:t>انتگرو_دیفرانسیل</a:t>
            </a: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B2FAD6-1F44-93BF-68A3-18B0C471E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5" y="2508185"/>
            <a:ext cx="3388115" cy="1372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2E0B6A-BFA6-EBE5-D8CB-964177652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85" y="4162807"/>
            <a:ext cx="369570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C74DA-E4E6-D848-0AB9-EF54962E6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245" y="2508185"/>
            <a:ext cx="2743200" cy="742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F3A338-6847-A6CD-1B4C-BD58F6227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245" y="3270572"/>
            <a:ext cx="2857500" cy="63817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A547A8-17D0-410C-5404-4213555231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06172" y="1501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4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9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روش محاسبه </a:t>
            </a:r>
            <a:r>
              <a:rPr lang="en-US" sz="3200" dirty="0" err="1">
                <a:cs typeface="B Nazanin" panose="00000400000000000000" pitchFamily="2" charset="-78"/>
              </a:rPr>
              <a:t>integro</a:t>
            </a:r>
            <a:r>
              <a:rPr lang="en-US" sz="3200" dirty="0">
                <a:cs typeface="B Nazanin" panose="00000400000000000000" pitchFamily="2" charset="-78"/>
              </a:rPr>
              <a:t>-differential</a:t>
            </a:r>
            <a:r>
              <a:rPr lang="fa-IR" sz="3200" dirty="0">
                <a:cs typeface="B Nazanin" panose="00000400000000000000" pitchFamily="2" charset="-78"/>
              </a:rPr>
              <a:t> برای مدل </a:t>
            </a:r>
            <a:r>
              <a:rPr lang="en-US" sz="3200" dirty="0">
                <a:cs typeface="B Nazanin" panose="00000400000000000000" pitchFamily="2" charset="-78"/>
              </a:rPr>
              <a:t>HH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26819" y="5632908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928046" y="623894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8/19</a:t>
            </a:r>
            <a:endParaRPr lang="es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C85833-F577-A270-997F-5F16C6B6B296}"/>
              </a:ext>
            </a:extLst>
          </p:cNvPr>
          <p:cNvSpPr/>
          <p:nvPr/>
        </p:nvSpPr>
        <p:spPr>
          <a:xfrm>
            <a:off x="7947042" y="1623909"/>
            <a:ext cx="4027898" cy="634703"/>
          </a:xfrm>
          <a:prstGeom prst="roundRect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/>
            <a:r>
              <a:rPr lang="fa-IR" sz="2400" dirty="0">
                <a:cs typeface="B Nazanin" panose="00000400000000000000" pitchFamily="2" charset="-78"/>
              </a:rPr>
              <a:t>بررسی فرم </a:t>
            </a:r>
            <a:r>
              <a:rPr lang="fa-IR" sz="2400" dirty="0" err="1">
                <a:cs typeface="B Nazanin" panose="00000400000000000000" pitchFamily="2" charset="-78"/>
              </a:rPr>
              <a:t>انتگرو_دیفرانسیل</a:t>
            </a: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61D68C-42F8-4D16-6E99-F59F9F086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96" y="2341964"/>
            <a:ext cx="10134600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14BAB-C9CE-89CE-EC99-557D645A0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96" y="4742288"/>
            <a:ext cx="835342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69E9B-7001-98FF-59D4-AA6326400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92" y="5723387"/>
            <a:ext cx="2705100" cy="8001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FFDD04-5BC6-0EE8-9F41-9DE6F5B92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06172" y="1501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5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3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7" y="637553"/>
            <a:ext cx="9610182" cy="601226"/>
          </a:xfrm>
        </p:spPr>
        <p:txBody>
          <a:bodyPr/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تبدیل </a:t>
            </a:r>
            <a:r>
              <a:rPr lang="en-US" sz="3200" dirty="0" err="1">
                <a:cs typeface="B Nazanin" panose="00000400000000000000" pitchFamily="2" charset="-78"/>
              </a:rPr>
              <a:t>integro</a:t>
            </a:r>
            <a:r>
              <a:rPr lang="en-US" sz="3200" dirty="0">
                <a:cs typeface="B Nazanin" panose="00000400000000000000" pitchFamily="2" charset="-78"/>
              </a:rPr>
              <a:t>-differential</a:t>
            </a:r>
            <a:r>
              <a:rPr lang="fa-IR" sz="3200" dirty="0">
                <a:cs typeface="B Nazanin" panose="00000400000000000000" pitchFamily="2" charset="-78"/>
              </a:rPr>
              <a:t> به فرم </a:t>
            </a:r>
            <a:r>
              <a:rPr lang="en-US" sz="3200" dirty="0">
                <a:cs typeface="B Nazanin" panose="00000400000000000000" pitchFamily="2" charset="-78"/>
              </a:rPr>
              <a:t>DDE</a:t>
            </a:r>
            <a:endParaRPr lang="fa-IR" sz="3200" dirty="0">
              <a:cs typeface="B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867589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Google Shape;349;p12">
            <a:extLst>
              <a:ext uri="{FF2B5EF4-FFF2-40B4-BE49-F238E27FC236}">
                <a16:creationId xmlns:a16="http://schemas.microsoft.com/office/drawing/2014/main" id="{AAECF154-C4F5-424C-AB63-E5031D475BC9}"/>
              </a:ext>
            </a:extLst>
          </p:cNvPr>
          <p:cNvSpPr txBox="1">
            <a:spLocks/>
          </p:cNvSpPr>
          <p:nvPr/>
        </p:nvSpPr>
        <p:spPr>
          <a:xfrm>
            <a:off x="10827038" y="6258151"/>
            <a:ext cx="1156252" cy="48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 rtl="1"/>
            <a:r>
              <a:rPr lang="fa-IR" sz="2800" dirty="0">
                <a:solidFill>
                  <a:schemeClr val="bg1"/>
                </a:solidFill>
                <a:latin typeface="Barlow Condensed"/>
                <a:ea typeface="Barlow Condensed"/>
                <a:cs typeface="B Nazanin" panose="00000400000000000000" pitchFamily="2" charset="-78"/>
                <a:sym typeface="Barlow Condensed"/>
              </a:rPr>
              <a:t>9/19</a:t>
            </a:r>
            <a:endParaRPr lang="es" dirty="0">
              <a:solidFill>
                <a:schemeClr val="bg1"/>
              </a:solidFill>
              <a:latin typeface="Barlow Condensed"/>
              <a:ea typeface="Barlow Condensed"/>
              <a:cs typeface="B Nazanin" panose="00000400000000000000" pitchFamily="2" charset="-78"/>
              <a:sym typeface="Barlow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85E65-0D8E-ED32-4D81-D398714C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79" y="4690270"/>
            <a:ext cx="10670959" cy="811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41850-14EB-E296-0D6F-29CB680E5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79" y="5639341"/>
            <a:ext cx="5743575" cy="94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576FA-864B-75E4-AC49-D642BA6C0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79" y="3522298"/>
            <a:ext cx="3343275" cy="93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61D15-7353-B943-432E-A098C8EDF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9910" y="1605041"/>
            <a:ext cx="3343275" cy="28575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F43FF3-3045-9D36-6FCB-62CFACF94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1175" y="1501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66921596_My invention presentation_AAS_v5" id="{87E5ADC5-22B1-48B6-A377-CC62C9F76903}" vid="{35D6D025-A430-4CAD-B81F-81678F6B39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9C8665-7E41-4E8E-957E-307F6F826A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A01955-FFEB-4169-B0BF-D790410D62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1DB373-C1A1-4924-9AF2-F04368201509}">
  <ds:schemaRefs>
    <ds:schemaRef ds:uri="http://purl.org/dc/dcmitype/"/>
    <ds:schemaRef ds:uri="http://www.w3.org/XML/1998/namespace"/>
    <ds:schemaRef ds:uri="71af3243-3dd4-4a8d-8c0d-dd76da1f02a5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 invention</Template>
  <TotalTime>0</TotalTime>
  <Words>289</Words>
  <Application>Microsoft Office PowerPoint</Application>
  <PresentationFormat>Widescreen</PresentationFormat>
  <Paragraphs>70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Barlow Condensed</vt:lpstr>
      <vt:lpstr>Barlow Condensed Medium</vt:lpstr>
      <vt:lpstr>Barlow Condensed SemiBold</vt:lpstr>
      <vt:lpstr>Calibri</vt:lpstr>
      <vt:lpstr>Gill Sans MT</vt:lpstr>
      <vt:lpstr>Times New Roman</vt:lpstr>
      <vt:lpstr>Gallery</vt:lpstr>
      <vt:lpstr>PowerPoint Presentation</vt:lpstr>
      <vt:lpstr>فهرست</vt:lpstr>
      <vt:lpstr>مقدمه</vt:lpstr>
      <vt:lpstr>روش محاسبه integro-differential برای مدل FHN</vt:lpstr>
      <vt:lpstr>روش محاسبه integro-differential برای مدل FHN</vt:lpstr>
      <vt:lpstr>روش محاسبه integro-differential برای مدل HH</vt:lpstr>
      <vt:lpstr>روش محاسبه integro-differential برای مدل HH</vt:lpstr>
      <vt:lpstr>روش محاسبه integro-differential برای مدل HH</vt:lpstr>
      <vt:lpstr>تبدیل integro-differential به فرم DDE</vt:lpstr>
      <vt:lpstr>پیاده سازی و نتایج  مدل FHN</vt:lpstr>
      <vt:lpstr>پیاده سازی و نتایج  مدل FHN</vt:lpstr>
      <vt:lpstr>پیاده سازی و نتایج  مدل FHN</vt:lpstr>
      <vt:lpstr>پیاده سازی و نتایج  مدل FHN</vt:lpstr>
      <vt:lpstr>پیاده سازی و نتایج  مدل FHN</vt:lpstr>
      <vt:lpstr>پیاده سازی و نتایج  مدل HH</vt:lpstr>
      <vt:lpstr>پیاده سازی و نتایج  مدل HH</vt:lpstr>
      <vt:lpstr>پیاده سازی و نتایج  مدل HH</vt:lpstr>
      <vt:lpstr>پیاده سازی و نتایج  مدل HH</vt:lpstr>
      <vt:lpstr>نتیجه گیری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2020-10-18T14:35:14Z</dcterms:created>
  <dcterms:modified xsi:type="dcterms:W3CDTF">2023-02-20T19:15:43Z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